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76" r:id="rId5"/>
    <p:sldId id="259" r:id="rId6"/>
    <p:sldId id="261" r:id="rId7"/>
    <p:sldId id="277" r:id="rId8"/>
    <p:sldId id="263" r:id="rId9"/>
    <p:sldId id="290" r:id="rId10"/>
    <p:sldId id="269" r:id="rId11"/>
    <p:sldId id="289" r:id="rId12"/>
    <p:sldId id="291" r:id="rId13"/>
    <p:sldId id="293" r:id="rId14"/>
    <p:sldId id="283" r:id="rId15"/>
    <p:sldId id="278" r:id="rId16"/>
    <p:sldId id="294" r:id="rId17"/>
    <p:sldId id="295" r:id="rId18"/>
    <p:sldId id="321" r:id="rId19"/>
    <p:sldId id="296" r:id="rId20"/>
    <p:sldId id="297" r:id="rId21"/>
    <p:sldId id="298" r:id="rId22"/>
    <p:sldId id="323" r:id="rId23"/>
    <p:sldId id="300" r:id="rId24"/>
    <p:sldId id="302" r:id="rId25"/>
    <p:sldId id="301" r:id="rId26"/>
    <p:sldId id="303" r:id="rId27"/>
    <p:sldId id="305" r:id="rId28"/>
    <p:sldId id="307" r:id="rId29"/>
    <p:sldId id="324" r:id="rId30"/>
    <p:sldId id="308" r:id="rId31"/>
    <p:sldId id="311" r:id="rId32"/>
    <p:sldId id="325" r:id="rId33"/>
    <p:sldId id="310" r:id="rId34"/>
    <p:sldId id="313" r:id="rId35"/>
    <p:sldId id="314" r:id="rId36"/>
    <p:sldId id="315" r:id="rId37"/>
    <p:sldId id="316" r:id="rId38"/>
    <p:sldId id="317" r:id="rId39"/>
    <p:sldId id="322" r:id="rId40"/>
    <p:sldId id="318" r:id="rId41"/>
    <p:sldId id="319" r:id="rId42"/>
    <p:sldId id="320" r:id="rId43"/>
  </p:sldIdLst>
  <p:sldSz cx="12954000" cy="9715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60" userDrawn="1">
          <p15:clr>
            <a:srgbClr val="A4A3A4"/>
          </p15:clr>
        </p15:guide>
        <p15:guide id="2" pos="4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834"/>
    <a:srgbClr val="FCE5E2"/>
    <a:srgbClr val="1F2529"/>
    <a:srgbClr val="212121"/>
    <a:srgbClr val="01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78" autoAdjust="0"/>
  </p:normalViewPr>
  <p:slideViewPr>
    <p:cSldViewPr snapToGrid="0">
      <p:cViewPr varScale="1">
        <p:scale>
          <a:sx n="62" d="100"/>
          <a:sy n="62" d="100"/>
        </p:scale>
        <p:origin x="2286" y="90"/>
      </p:cViewPr>
      <p:guideLst>
        <p:guide orient="horz" pos="3060"/>
        <p:guide pos="4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417295/facebook-messenger-monthly-active-user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a.com/statistics/264810/number-of-monthly-active-facebook-users-worldwide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Search – long lists of blue links</a:t>
            </a:r>
          </a:p>
          <a:p>
            <a:endParaRPr lang="en-AU" dirty="0"/>
          </a:p>
          <a:p>
            <a:r>
              <a:rPr lang="en-AU" dirty="0" err="1"/>
              <a:t>Whats</a:t>
            </a:r>
            <a:r>
              <a:rPr lang="en-AU" dirty="0"/>
              <a:t> after conversations? Agents in Personal </a:t>
            </a:r>
            <a:r>
              <a:rPr lang="en-AU" dirty="0" err="1"/>
              <a:t>Assitants</a:t>
            </a:r>
            <a:r>
              <a:rPr lang="en-AU" dirty="0"/>
              <a:t>. Chatbots are a “stepping stone”.</a:t>
            </a:r>
          </a:p>
        </p:txBody>
      </p:sp>
    </p:spTree>
    <p:extLst>
      <p:ext uri="{BB962C8B-B14F-4D97-AF65-F5344CB8AC3E}">
        <p14:creationId xmlns:p14="http://schemas.microsoft.com/office/powerpoint/2010/main" val="348668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400" dirty="0"/>
              <a:t>NLP – 80% accuracy is still 20% wrong</a:t>
            </a:r>
          </a:p>
          <a:p>
            <a:endParaRPr lang="en-AU" sz="2400" dirty="0"/>
          </a:p>
          <a:p>
            <a:r>
              <a:rPr lang="en-AU" sz="2400" dirty="0"/>
              <a:t>“Rails” are pre-set conversation paths - Start with slash commands/rigid syntax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AU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AU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the same user flow as you would if you were actually speaking to a person.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bot shouldn’t sound too clever, using complicated grammar or language structures. Keep it simple and be concise.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use gender-specific pronouns, because you never know who’s on the other side of the conversation.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help messages and suggestions for when the user feels lost.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witty replies for unsupported topics, so that the bot doesn’t look dumb.</a:t>
            </a:r>
          </a:p>
          <a:p>
            <a:br>
              <a:rPr lang="en-AU" dirty="0"/>
            </a:b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9476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50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Deliver in phases as technology evolves</a:t>
            </a:r>
          </a:p>
        </p:txBody>
      </p:sp>
    </p:spTree>
    <p:extLst>
      <p:ext uri="{BB962C8B-B14F-4D97-AF65-F5344CB8AC3E}">
        <p14:creationId xmlns:p14="http://schemas.microsoft.com/office/powerpoint/2010/main" val="273781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6702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382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Have some memory of previous conversation</a:t>
            </a:r>
          </a:p>
          <a:p>
            <a:r>
              <a:rPr lang="en-AU" dirty="0"/>
              <a:t>Can understand user’s intent</a:t>
            </a:r>
          </a:p>
        </p:txBody>
      </p:sp>
    </p:spTree>
    <p:extLst>
      <p:ext uri="{BB962C8B-B14F-4D97-AF65-F5344CB8AC3E}">
        <p14:creationId xmlns:p14="http://schemas.microsoft.com/office/powerpoint/2010/main" val="359605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18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Messenger alone has already </a:t>
            </a:r>
            <a:r>
              <a:rPr lang="en-AU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1.2 billion monthly active users</a:t>
            </a: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Facebook is reaching almost </a:t>
            </a:r>
            <a:r>
              <a:rPr lang="en-AU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 billion people</a:t>
            </a:r>
            <a:endParaRPr lang="en-AU" dirty="0"/>
          </a:p>
          <a:p>
            <a:endParaRPr lang="en-AU" dirty="0"/>
          </a:p>
          <a:p>
            <a:r>
              <a:rPr lang="en-AU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1.2 million Australians claim they already have become </a:t>
            </a:r>
            <a:r>
              <a:rPr lang="en-AU" sz="2200" b="0" i="0" dirty="0" err="1">
                <a:effectLst/>
                <a:latin typeface="+mn-lt"/>
                <a:ea typeface="+mn-ea"/>
                <a:cs typeface="+mn-cs"/>
                <a:sym typeface="Helvetica Neue"/>
              </a:rPr>
              <a:t>Deleters</a:t>
            </a:r>
            <a:r>
              <a:rPr lang="en-AU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 and another 2.7 million Aussies are seriously considering becoming </a:t>
            </a:r>
            <a:r>
              <a:rPr lang="en-AU" sz="2200" b="0" i="0" dirty="0" err="1">
                <a:effectLst/>
                <a:latin typeface="+mn-lt"/>
                <a:ea typeface="+mn-ea"/>
                <a:cs typeface="+mn-cs"/>
                <a:sym typeface="Helvetica Neue"/>
              </a:rPr>
              <a:t>Deleters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2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Notifications are key. Challenge is getting users to keep app installed – then keeping notifications enabled.</a:t>
            </a:r>
          </a:p>
        </p:txBody>
      </p:sp>
    </p:spTree>
    <p:extLst>
      <p:ext uri="{BB962C8B-B14F-4D97-AF65-F5344CB8AC3E}">
        <p14:creationId xmlns:p14="http://schemas.microsoft.com/office/powerpoint/2010/main" val="158038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Build once – same backend across web, iOS, Android etc.</a:t>
            </a:r>
          </a:p>
          <a:p>
            <a:r>
              <a:rPr lang="en-AU" dirty="0"/>
              <a:t>Very simple UI</a:t>
            </a:r>
          </a:p>
        </p:txBody>
      </p:sp>
    </p:spTree>
    <p:extLst>
      <p:ext uri="{BB962C8B-B14F-4D97-AF65-F5344CB8AC3E}">
        <p14:creationId xmlns:p14="http://schemas.microsoft.com/office/powerpoint/2010/main" val="328631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Canvases are the consultants quadrants for </a:t>
            </a:r>
            <a:r>
              <a:rPr lang="en-AU" dirty="0" err="1"/>
              <a:t>startup</a:t>
            </a:r>
            <a:r>
              <a:rPr lang="en-AU" dirty="0"/>
              <a:t> people.</a:t>
            </a:r>
          </a:p>
        </p:txBody>
      </p:sp>
    </p:spTree>
    <p:extLst>
      <p:ext uri="{BB962C8B-B14F-4D97-AF65-F5344CB8AC3E}">
        <p14:creationId xmlns:p14="http://schemas.microsoft.com/office/powerpoint/2010/main" val="32713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People will try and hook up with your bot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301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85397" y="0"/>
            <a:ext cx="10383206" cy="492075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5008960"/>
            <a:ext cx="10383206" cy="3550365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37096" y="2704176"/>
            <a:ext cx="39315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2400"/>
              </a:spcBef>
              <a:defRPr sz="4000"/>
            </a:lvl1pPr>
            <a:lvl2pPr marL="1306284" indent="-544284">
              <a:spcBef>
                <a:spcPts val="2400"/>
              </a:spcBef>
              <a:defRPr sz="4000"/>
            </a:lvl2pPr>
            <a:lvl3pPr marL="1750784" indent="-544284">
              <a:spcBef>
                <a:spcPts val="2400"/>
              </a:spcBef>
              <a:defRPr sz="4000"/>
            </a:lvl3pPr>
            <a:lvl4pPr marL="2195284" indent="-544284">
              <a:spcBef>
                <a:spcPts val="2400"/>
              </a:spcBef>
              <a:defRPr sz="4000"/>
            </a:lvl4pPr>
            <a:lvl5pPr marL="2639784" indent="-544284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1285397" y="2627377"/>
            <a:ext cx="10383206" cy="4460746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3AC0B9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  <a:lvl2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2pPr>
            <a:lvl3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3pPr>
            <a:lvl4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4pPr>
            <a:lvl5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1285398" y="270995"/>
            <a:ext cx="10383204" cy="241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8" y="2765988"/>
            <a:ext cx="10383204" cy="5670439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5" indent="-544285">
              <a:spcBef>
                <a:spcPts val="2400"/>
              </a:spcBef>
              <a:defRPr sz="4000"/>
            </a:lvl1pPr>
            <a:lvl2pPr marL="1306285" indent="-544285">
              <a:spcBef>
                <a:spcPts val="2400"/>
              </a:spcBef>
              <a:defRPr sz="4000"/>
            </a:lvl2pPr>
            <a:lvl3pPr marL="1750785" indent="-544285">
              <a:spcBef>
                <a:spcPts val="2400"/>
              </a:spcBef>
              <a:defRPr sz="4000"/>
            </a:lvl3pPr>
            <a:lvl4pPr marL="2195285" indent="-544285">
              <a:spcBef>
                <a:spcPts val="2400"/>
              </a:spcBef>
              <a:defRPr sz="4000"/>
            </a:lvl4pPr>
            <a:lvl5pPr marL="2639785" indent="-544285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2346" y="9205086"/>
            <a:ext cx="316707" cy="342107"/>
          </a:xfrm>
          <a:prstGeom prst="rect">
            <a:avLst/>
          </a:prstGeom>
        </p:spPr>
        <p:txBody>
          <a:bodyPr wrap="none" lIns="50403" tIns="50403" rIns="50403" bIns="50403" anchor="t"/>
          <a:lstStyle>
            <a:lvl1pPr algn="ct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1279072"/>
            <a:ext cx="10383206" cy="7157355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4800"/>
              </a:spcBef>
              <a:defRPr sz="4000"/>
            </a:lvl1pPr>
            <a:lvl2pPr marL="1306284" indent="-544284">
              <a:spcBef>
                <a:spcPts val="4800"/>
              </a:spcBef>
              <a:defRPr sz="4000"/>
            </a:lvl2pPr>
            <a:lvl3pPr marL="1750784" indent="-544284">
              <a:spcBef>
                <a:spcPts val="4800"/>
              </a:spcBef>
              <a:defRPr sz="4000"/>
            </a:lvl3pPr>
            <a:lvl4pPr marL="2195284" indent="-544284">
              <a:spcBef>
                <a:spcPts val="4800"/>
              </a:spcBef>
              <a:defRPr sz="4000"/>
            </a:lvl4pPr>
            <a:lvl5pPr marL="2639784" indent="-544284">
              <a:spcBef>
                <a:spcPts val="48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85397" y="45626"/>
            <a:ext cx="10383206" cy="2870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85397" y="2967602"/>
            <a:ext cx="10383206" cy="37802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85397" y="195390"/>
            <a:ext cx="10383206" cy="25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65987"/>
            <a:ext cx="10383206" cy="694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numCol="2" spcCol="51915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83700" y="8744479"/>
            <a:ext cx="3022600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781207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225706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670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21147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559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8593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2149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705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9261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undlss"/>
          <p:cNvSpPr txBox="1"/>
          <p:nvPr/>
        </p:nvSpPr>
        <p:spPr>
          <a:xfrm>
            <a:off x="1270000" y="3913998"/>
            <a:ext cx="7332417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lang="en-AU" sz="4400" dirty="0">
                <a:solidFill>
                  <a:schemeClr val="bg1"/>
                </a:solidFill>
              </a:rPr>
              <a:t>The Chatbots are Coming!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15" name="Artificial Intelligence, chat-bot and biosensors"/>
          <p:cNvSpPr txBox="1"/>
          <p:nvPr/>
        </p:nvSpPr>
        <p:spPr>
          <a:xfrm>
            <a:off x="1270000" y="4738298"/>
            <a:ext cx="8222363" cy="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6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1"/>
          <p:cNvSpPr txBox="1"/>
          <p:nvPr/>
        </p:nvSpPr>
        <p:spPr>
          <a:xfrm>
            <a:off x="6390233" y="9172990"/>
            <a:ext cx="173534" cy="25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defTabSz="609600">
              <a:defRPr sz="11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1800" i="0"/>
            </a:pPr>
            <a:r>
              <a:rPr sz="1100" i="1"/>
              <a:t>1</a:t>
            </a:r>
          </a:p>
        </p:txBody>
      </p:sp>
      <p:sp>
        <p:nvSpPr>
          <p:cNvPr id="218" name="Line"/>
          <p:cNvSpPr/>
          <p:nvPr/>
        </p:nvSpPr>
        <p:spPr>
          <a:xfrm>
            <a:off x="1270000" y="4670237"/>
            <a:ext cx="7957589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pic>
        <p:nvPicPr>
          <p:cNvPr id="1026" name="Picture 2" descr="Image result for cute robot drawing transparent background">
            <a:extLst>
              <a:ext uri="{FF2B5EF4-FFF2-40B4-BE49-F238E27FC236}">
                <a16:creationId xmlns:a16="http://schemas.microsoft.com/office/drawing/2014/main" id="{E16067C2-32E8-4EE7-AC05-09521F7B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77" y="4143007"/>
            <a:ext cx="4533971" cy="5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3498554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8231" y="2866343"/>
            <a:ext cx="7753035" cy="5330294"/>
            <a:chOff x="0" y="5197"/>
            <a:chExt cx="4946063" cy="5330287"/>
          </a:xfrm>
        </p:grpSpPr>
        <p:sp>
          <p:nvSpPr>
            <p:cNvPr id="348" name="Line"/>
            <p:cNvSpPr/>
            <p:nvPr/>
          </p:nvSpPr>
          <p:spPr>
            <a:xfrm>
              <a:off x="39587" y="345517"/>
              <a:ext cx="3084528" cy="12526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4946063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USER INTERFACE THAT MIMICS TALKING TO A HUMAN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4847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Interact in human terms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AU" dirty="0"/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Function on top of messaging platforms</a:t>
              </a:r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10</a:t>
            </a:fld>
            <a:r>
              <a:t>￼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Command Line over Chat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Structured syntax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No Intelligence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0701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COMMAND BOTS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5" name="Picture 2" descr="Image result for slackbot examples">
            <a:extLst>
              <a:ext uri="{FF2B5EF4-FFF2-40B4-BE49-F238E27FC236}">
                <a16:creationId xmlns:a16="http://schemas.microsoft.com/office/drawing/2014/main" id="{958AF0FF-B193-4D35-A4A5-EBFF40B9AA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07" y="4087794"/>
            <a:ext cx="7367393" cy="2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295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Multi-step “form filling”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Scripted Conversations</a:t>
            </a: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27999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TASK-BASED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4" name="Picture 2" descr="Image result for chatbot order pizza">
            <a:extLst>
              <a:ext uri="{FF2B5EF4-FFF2-40B4-BE49-F238E27FC236}">
                <a16:creationId xmlns:a16="http://schemas.microsoft.com/office/drawing/2014/main" id="{802F7BB2-2B61-431E-A59A-56654A3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88" y="3895595"/>
            <a:ext cx="7583611" cy="40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821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Intelligent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Free-form interaction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Knowledge of customer/previous interactions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78815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CONVERSATIONAL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10" descr="Facebook Chatbots Are Frustrating and Useless">
            <a:extLst>
              <a:ext uri="{FF2B5EF4-FFF2-40B4-BE49-F238E27FC236}">
                <a16:creationId xmlns:a16="http://schemas.microsoft.com/office/drawing/2014/main" id="{B661FD6C-24E2-4A68-8264-15C8622F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44" y="2217105"/>
            <a:ext cx="7425456" cy="660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109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NOW?	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Everyone is suddenly talking about chatbots…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9060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5251" y="2866343"/>
            <a:ext cx="10323850" cy="3932399"/>
            <a:chOff x="0" y="5197"/>
            <a:chExt cx="4672062" cy="4040335"/>
          </a:xfrm>
        </p:grpSpPr>
        <p:sp>
          <p:nvSpPr>
            <p:cNvPr id="348" name="Line"/>
            <p:cNvSpPr/>
            <p:nvPr/>
          </p:nvSpPr>
          <p:spPr>
            <a:xfrm flipV="1">
              <a:off x="0" y="354858"/>
              <a:ext cx="1423921" cy="11759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3232455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SATYA NADELLA, MICROSOFT CEO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3557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endParaRPr lang="en-AU" i="1" dirty="0"/>
            </a:p>
            <a:p>
              <a:pPr algn="ctr"/>
              <a:r>
                <a:rPr lang="en-AU" i="1" dirty="0"/>
                <a:t>“Chatbots will fundamentally revolutionize how computing is experienced by everybody.” </a:t>
              </a:r>
            </a:p>
            <a:p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15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698058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VgOQYtvD4un4pH_N.png">
            <a:extLst>
              <a:ext uri="{FF2B5EF4-FFF2-40B4-BE49-F238E27FC236}">
                <a16:creationId xmlns:a16="http://schemas.microsoft.com/office/drawing/2014/main" id="{AEFF7889-6BC1-49C2-9EBB-EBB8E225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73" y="2078990"/>
            <a:ext cx="7410027" cy="55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726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C907-1E83-4B3C-A8E8-49840FBD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85" y="2758533"/>
            <a:ext cx="7956115" cy="41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4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ED6A5-EC44-44FE-B203-838389C1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6" y="330231"/>
            <a:ext cx="6688899" cy="92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52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Primary form of communication for 65% of Millennials, Gen X-</a:t>
            </a:r>
            <a:r>
              <a:rPr lang="en-AU" sz="3600" dirty="0" err="1">
                <a:solidFill>
                  <a:srgbClr val="193ACD"/>
                </a:solidFill>
                <a:latin typeface="Georgia"/>
                <a:sym typeface="Georgia"/>
              </a:rPr>
              <a:t>ers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Boomers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1587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INCREASED USER EXPECTATIONS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mczniLT2OEmmVOqF.jpeg">
            <a:extLst>
              <a:ext uri="{FF2B5EF4-FFF2-40B4-BE49-F238E27FC236}">
                <a16:creationId xmlns:a16="http://schemas.microsoft.com/office/drawing/2014/main" id="{68F5621A-6FCC-437A-AC25-9C2939D5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08" y="2793304"/>
            <a:ext cx="7376492" cy="38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57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do we do?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Background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9" name="Line"/>
          <p:cNvSpPr/>
          <p:nvPr/>
        </p:nvSpPr>
        <p:spPr>
          <a:xfrm>
            <a:off x="1907486" y="4670237"/>
            <a:ext cx="7598011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23% of users abandon apps after just 1 use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Bots are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cheaper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,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easier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faster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to develop and experiment with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1517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APPS SUCK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2" descr="https://cdn-images-1.medium.com/max/1600/1*FUo2ascvtZvKtA-8iuV2xw.png">
            <a:extLst>
              <a:ext uri="{FF2B5EF4-FFF2-40B4-BE49-F238E27FC236}">
                <a16:creationId xmlns:a16="http://schemas.microsoft.com/office/drawing/2014/main" id="{6E62824B-E84C-4A3A-B5B1-41BC5445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10" y="2595214"/>
            <a:ext cx="6734990" cy="4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123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AI and conversational interfaces maturing.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3943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 &amp; CONVERSATIONAL INTERFACES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F2C09847-E662-43E1-B46C-B8DDEDBB89A1}"/>
              </a:ext>
            </a:extLst>
          </p:cNvPr>
          <p:cNvGrpSpPr/>
          <p:nvPr/>
        </p:nvGrpSpPr>
        <p:grpSpPr>
          <a:xfrm>
            <a:off x="6467895" y="2354506"/>
            <a:ext cx="5893859" cy="5006488"/>
            <a:chOff x="0" y="0"/>
            <a:chExt cx="5893857" cy="5006486"/>
          </a:xfrm>
        </p:grpSpPr>
        <p:pic>
          <p:nvPicPr>
            <p:cNvPr id="11" name="pasted-image.png" descr="pasted-image.png">
              <a:extLst>
                <a:ext uri="{FF2B5EF4-FFF2-40B4-BE49-F238E27FC236}">
                  <a16:creationId xmlns:a16="http://schemas.microsoft.com/office/drawing/2014/main" id="{EA7C7664-D142-42F0-8F37-C6CEECCD1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189" y="3418612"/>
              <a:ext cx="2819401" cy="838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pasted-image.png" descr="pasted-image.png">
              <a:extLst>
                <a:ext uri="{FF2B5EF4-FFF2-40B4-BE49-F238E27FC236}">
                  <a16:creationId xmlns:a16="http://schemas.microsoft.com/office/drawing/2014/main" id="{BD28DCA7-13E9-45AF-8C01-0AE561B32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78559" y="2926180"/>
              <a:ext cx="1415299" cy="109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asted-image.jpeg" descr="pasted-image.jpeg">
              <a:extLst>
                <a:ext uri="{FF2B5EF4-FFF2-40B4-BE49-F238E27FC236}">
                  <a16:creationId xmlns:a16="http://schemas.microsoft.com/office/drawing/2014/main" id="{AB5D4BDF-809F-4828-A6FA-A8F665E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l="3552" t="27944" b="27944"/>
            <a:stretch>
              <a:fillRect/>
            </a:stretch>
          </p:blipFill>
          <p:spPr>
            <a:xfrm>
              <a:off x="2412282" y="2075566"/>
              <a:ext cx="2719238" cy="818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jpeg" descr="pasted-image.jpeg">
              <a:extLst>
                <a:ext uri="{FF2B5EF4-FFF2-40B4-BE49-F238E27FC236}">
                  <a16:creationId xmlns:a16="http://schemas.microsoft.com/office/drawing/2014/main" id="{AA6AAD4B-418E-445C-BE6F-C65B5A3A7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854" y="0"/>
              <a:ext cx="1649476" cy="1649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asted-image.png" descr="pasted-image.png">
              <a:extLst>
                <a:ext uri="{FF2B5EF4-FFF2-40B4-BE49-F238E27FC236}">
                  <a16:creationId xmlns:a16="http://schemas.microsoft.com/office/drawing/2014/main" id="{435BDAC2-0BBD-4CA9-9417-EADF29A3B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741" t="17900" r="56344" b="53382"/>
            <a:stretch>
              <a:fillRect/>
            </a:stretch>
          </p:blipFill>
          <p:spPr>
            <a:xfrm>
              <a:off x="1177077" y="1759455"/>
              <a:ext cx="1016506" cy="1234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image.jpeg" descr="pasted-image.jpeg">
              <a:extLst>
                <a:ext uri="{FF2B5EF4-FFF2-40B4-BE49-F238E27FC236}">
                  <a16:creationId xmlns:a16="http://schemas.microsoft.com/office/drawing/2014/main" id="{A19E01B8-B945-4924-ACE9-CD63B1DA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3136" y="964422"/>
              <a:ext cx="2009241" cy="101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image.png" descr="pasted-image.png">
              <a:extLst>
                <a:ext uri="{FF2B5EF4-FFF2-40B4-BE49-F238E27FC236}">
                  <a16:creationId xmlns:a16="http://schemas.microsoft.com/office/drawing/2014/main" id="{14AFCB6B-0E11-49D9-8036-C4F52724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2479617" y="3105236"/>
              <a:ext cx="1897291" cy="638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png" descr="pasted-image.png">
              <a:extLst>
                <a:ext uri="{FF2B5EF4-FFF2-40B4-BE49-F238E27FC236}">
                  <a16:creationId xmlns:a16="http://schemas.microsoft.com/office/drawing/2014/main" id="{BC6558B5-3129-4CA7-9D49-2D8CA8FF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522916" y="1050811"/>
              <a:ext cx="784226" cy="784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 descr="pasted-image.png">
              <a:extLst>
                <a:ext uri="{FF2B5EF4-FFF2-40B4-BE49-F238E27FC236}">
                  <a16:creationId xmlns:a16="http://schemas.microsoft.com/office/drawing/2014/main" id="{DBB7946F-7C49-4F8D-9102-52C6C958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459166" y="3848813"/>
              <a:ext cx="908442" cy="908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pasted-image.png" descr="pasted-image.png">
              <a:extLst>
                <a:ext uri="{FF2B5EF4-FFF2-40B4-BE49-F238E27FC236}">
                  <a16:creationId xmlns:a16="http://schemas.microsoft.com/office/drawing/2014/main" id="{353F3D8F-A87E-461F-9DAB-C4946ADB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7383" y="4352592"/>
              <a:ext cx="2258909" cy="65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asted-image.png" descr="pasted-image.png">
              <a:extLst>
                <a:ext uri="{FF2B5EF4-FFF2-40B4-BE49-F238E27FC236}">
                  <a16:creationId xmlns:a16="http://schemas.microsoft.com/office/drawing/2014/main" id="{2FC6BEA3-1171-4943-A102-9268F29C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145631" y="3850884"/>
              <a:ext cx="784226" cy="90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pasted-image.png" descr="pasted-image.png">
              <a:extLst>
                <a:ext uri="{FF2B5EF4-FFF2-40B4-BE49-F238E27FC236}">
                  <a16:creationId xmlns:a16="http://schemas.microsoft.com/office/drawing/2014/main" id="{B5675933-4785-44CC-AB25-0C923A39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1937815"/>
              <a:ext cx="966537" cy="966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5561008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9F296FC-7372-407D-AD10-416319B592EF}"/>
              </a:ext>
            </a:extLst>
          </p:cNvPr>
          <p:cNvSpPr txBox="1">
            <a:spLocks/>
          </p:cNvSpPr>
          <p:nvPr/>
        </p:nvSpPr>
        <p:spPr>
          <a:xfrm>
            <a:off x="6096000" y="9283699"/>
            <a:ext cx="7620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AU" smtClean="0"/>
              <a:pPr/>
              <a:t>22</a:t>
            </a:fld>
            <a:endParaRPr lang="en-AU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57A0D051-556E-4152-86D0-CABC44C2CCE2}"/>
              </a:ext>
            </a:extLst>
          </p:cNvPr>
          <p:cNvGrpSpPr/>
          <p:nvPr/>
        </p:nvGrpSpPr>
        <p:grpSpPr>
          <a:xfrm>
            <a:off x="1275251" y="2866606"/>
            <a:ext cx="4672063" cy="2425650"/>
            <a:chOff x="0" y="5460"/>
            <a:chExt cx="4672061" cy="2425648"/>
          </a:xfrm>
        </p:grpSpPr>
        <p:sp>
          <p:nvSpPr>
            <p:cNvPr id="4" name="Line">
              <a:extLst>
                <a:ext uri="{FF2B5EF4-FFF2-40B4-BE49-F238E27FC236}">
                  <a16:creationId xmlns:a16="http://schemas.microsoft.com/office/drawing/2014/main" id="{F37F7D22-B2D9-497B-9178-89E02E7D4786}"/>
                </a:ext>
              </a:extLst>
            </p:cNvPr>
            <p:cNvSpPr/>
            <p:nvPr/>
          </p:nvSpPr>
          <p:spPr>
            <a:xfrm>
              <a:off x="0" y="366617"/>
              <a:ext cx="4071062" cy="1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" name="ARTIFICIAL INTELLIGENCE">
              <a:extLst>
                <a:ext uri="{FF2B5EF4-FFF2-40B4-BE49-F238E27FC236}">
                  <a16:creationId xmlns:a16="http://schemas.microsoft.com/office/drawing/2014/main" id="{AE4B2087-6E73-4480-8F22-7396D0E6CD1C}"/>
                </a:ext>
              </a:extLst>
            </p:cNvPr>
            <p:cNvSpPr txBox="1"/>
            <p:nvPr/>
          </p:nvSpPr>
          <p:spPr>
            <a:xfrm>
              <a:off x="0" y="5460"/>
              <a:ext cx="2451299" cy="316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ARTIFICIAL INTELLIGENCE</a:t>
              </a:r>
            </a:p>
          </p:txBody>
        </p:sp>
        <p:sp>
          <p:nvSpPr>
            <p:cNvPr id="6" name="Moving from simple tasks to a ‘generalist’ AI.">
              <a:extLst>
                <a:ext uri="{FF2B5EF4-FFF2-40B4-BE49-F238E27FC236}">
                  <a16:creationId xmlns:a16="http://schemas.microsoft.com/office/drawing/2014/main" id="{E4F17059-ABCC-4064-83B5-854B8B916792}"/>
                </a:ext>
              </a:extLst>
            </p:cNvPr>
            <p:cNvSpPr txBox="1"/>
            <p:nvPr/>
          </p:nvSpPr>
          <p:spPr>
            <a:xfrm>
              <a:off x="25400" y="488009"/>
              <a:ext cx="4646662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Moving from simple tasks to a ‘generalist’ AI.</a:t>
              </a:r>
            </a:p>
          </p:txBody>
        </p:sp>
      </p:grpSp>
      <p:sp>
        <p:nvSpPr>
          <p:cNvPr id="7" name="Text">
            <a:extLst>
              <a:ext uri="{FF2B5EF4-FFF2-40B4-BE49-F238E27FC236}">
                <a16:creationId xmlns:a16="http://schemas.microsoft.com/office/drawing/2014/main" id="{521D01FE-4539-48D7-950F-DD13987F8171}"/>
              </a:ext>
            </a:extLst>
          </p:cNvPr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22</a:t>
            </a:fld>
            <a:r>
              <a:t>￼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302839F-F25C-4819-B211-09F845792400}"/>
              </a:ext>
            </a:extLst>
          </p:cNvPr>
          <p:cNvGrpSpPr/>
          <p:nvPr/>
        </p:nvGrpSpPr>
        <p:grpSpPr>
          <a:xfrm>
            <a:off x="6022642" y="1866701"/>
            <a:ext cx="5982988" cy="5982099"/>
            <a:chOff x="0" y="0"/>
            <a:chExt cx="5982986" cy="5982097"/>
          </a:xfrm>
        </p:grpSpPr>
        <p:sp>
          <p:nvSpPr>
            <p:cNvPr id="9" name="Oval">
              <a:extLst>
                <a:ext uri="{FF2B5EF4-FFF2-40B4-BE49-F238E27FC236}">
                  <a16:creationId xmlns:a16="http://schemas.microsoft.com/office/drawing/2014/main" id="{639A1962-CCF2-4132-8B4C-E37ED3C10BC5}"/>
                </a:ext>
              </a:extLst>
            </p:cNvPr>
            <p:cNvSpPr/>
            <p:nvPr/>
          </p:nvSpPr>
          <p:spPr>
            <a:xfrm>
              <a:off x="0" y="0"/>
              <a:ext cx="5982986" cy="598209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0" name="Oval">
              <a:extLst>
                <a:ext uri="{FF2B5EF4-FFF2-40B4-BE49-F238E27FC236}">
                  <a16:creationId xmlns:a16="http://schemas.microsoft.com/office/drawing/2014/main" id="{D34B81DC-0BC4-4D77-8F08-9BDF4B2AD64E}"/>
                </a:ext>
              </a:extLst>
            </p:cNvPr>
            <p:cNvSpPr/>
            <p:nvPr/>
          </p:nvSpPr>
          <p:spPr>
            <a:xfrm>
              <a:off x="1060900" y="2121485"/>
              <a:ext cx="3861186" cy="386061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EA4834"/>
              </a:solidFill>
              <a:prstDash val="sysDash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1" name="Oval">
              <a:extLst>
                <a:ext uri="{FF2B5EF4-FFF2-40B4-BE49-F238E27FC236}">
                  <a16:creationId xmlns:a16="http://schemas.microsoft.com/office/drawing/2014/main" id="{4D2E42F1-38C6-4A19-99DC-C011C906C09D}"/>
                </a:ext>
              </a:extLst>
            </p:cNvPr>
            <p:cNvSpPr/>
            <p:nvPr/>
          </p:nvSpPr>
          <p:spPr>
            <a:xfrm>
              <a:off x="1887929" y="3775296"/>
              <a:ext cx="2207128" cy="22068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EA4834"/>
              </a:solidFill>
              <a:prstDash val="solid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2" name="GENERALIST AI Your mum.">
              <a:extLst>
                <a:ext uri="{FF2B5EF4-FFF2-40B4-BE49-F238E27FC236}">
                  <a16:creationId xmlns:a16="http://schemas.microsoft.com/office/drawing/2014/main" id="{AEE12197-A946-4EFE-B0E5-9E937AFD2138}"/>
                </a:ext>
              </a:extLst>
            </p:cNvPr>
            <p:cNvSpPr txBox="1"/>
            <p:nvPr/>
          </p:nvSpPr>
          <p:spPr>
            <a:xfrm>
              <a:off x="1370363" y="446808"/>
              <a:ext cx="3231478" cy="1357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18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GENERALIST AI</a:t>
              </a:r>
              <a:br>
                <a:rPr b="0">
                  <a:latin typeface="Georgia"/>
                  <a:ea typeface="Georgia"/>
                  <a:cs typeface="Georgia"/>
                  <a:sym typeface="Georgia"/>
                </a:rPr>
              </a:br>
              <a:r>
                <a:rPr b="0">
                  <a:latin typeface="Georgia"/>
                  <a:ea typeface="Georgia"/>
                  <a:cs typeface="Georgia"/>
                  <a:sym typeface="Georgia"/>
                </a:rPr>
                <a:t>Your mum.</a:t>
              </a:r>
            </a:p>
          </p:txBody>
        </p:sp>
        <p:sp>
          <p:nvSpPr>
            <p:cNvPr id="14" name="TASK Book an Uber.">
              <a:extLst>
                <a:ext uri="{FF2B5EF4-FFF2-40B4-BE49-F238E27FC236}">
                  <a16:creationId xmlns:a16="http://schemas.microsoft.com/office/drawing/2014/main" id="{1460301B-36A0-4969-A49C-D82DE61B5304}"/>
                </a:ext>
              </a:extLst>
            </p:cNvPr>
            <p:cNvSpPr txBox="1"/>
            <p:nvPr/>
          </p:nvSpPr>
          <p:spPr>
            <a:xfrm>
              <a:off x="1938129" y="4516696"/>
              <a:ext cx="2106728" cy="78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1800" b="1">
                  <a:solidFill>
                    <a:srgbClr val="EA4834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TASK</a:t>
              </a:r>
              <a:br>
                <a:rPr dirty="0"/>
              </a:br>
              <a:r>
                <a:rPr b="0" dirty="0">
                  <a:latin typeface="Georgia"/>
                  <a:ea typeface="Georgia"/>
                  <a:cs typeface="Georgia"/>
                  <a:sym typeface="Georgia"/>
                </a:rPr>
                <a:t>Book an Uber.</a:t>
              </a:r>
            </a:p>
          </p:txBody>
        </p:sp>
      </p:grpSp>
      <p:sp>
        <p:nvSpPr>
          <p:cNvPr id="15" name="Artificial Intelligence">
            <a:extLst>
              <a:ext uri="{FF2B5EF4-FFF2-40B4-BE49-F238E27FC236}">
                <a16:creationId xmlns:a16="http://schemas.microsoft.com/office/drawing/2014/main" id="{60C3625B-7E3B-46A7-AB89-C5F2128E29C3}"/>
              </a:ext>
            </a:extLst>
          </p:cNvPr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16" name="TASK Book an Uber.">
            <a:extLst>
              <a:ext uri="{FF2B5EF4-FFF2-40B4-BE49-F238E27FC236}">
                <a16:creationId xmlns:a16="http://schemas.microsoft.com/office/drawing/2014/main" id="{7466D31D-E2C1-4DF9-9E8A-3EFD135922C9}"/>
              </a:ext>
            </a:extLst>
          </p:cNvPr>
          <p:cNvSpPr txBox="1"/>
          <p:nvPr/>
        </p:nvSpPr>
        <p:spPr>
          <a:xfrm>
            <a:off x="7950333" y="4464688"/>
            <a:ext cx="2106729" cy="786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157" tIns="71157" rIns="71157" bIns="71157" numCol="1" anchor="ctr">
            <a:noAutofit/>
          </a:bodyPr>
          <a:lstStyle/>
          <a:p>
            <a:pPr defTabSz="824752">
              <a:defRPr sz="1800" b="1">
                <a:solidFill>
                  <a:srgbClr val="EA483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/>
              <a:t>SPECIALIST</a:t>
            </a:r>
            <a:br>
              <a:rPr dirty="0"/>
            </a:br>
            <a:r>
              <a:rPr lang="en-AU" b="0" dirty="0">
                <a:latin typeface="Georgia"/>
                <a:ea typeface="Georgia"/>
                <a:cs typeface="Georgia"/>
                <a:sym typeface="Georgia"/>
              </a:rPr>
              <a:t>Drive </a:t>
            </a:r>
            <a:r>
              <a:rPr b="0" dirty="0">
                <a:latin typeface="Georgia"/>
                <a:ea typeface="Georgia"/>
                <a:cs typeface="Georgia"/>
                <a:sym typeface="Georgia"/>
              </a:rPr>
              <a:t>an Uber.</a:t>
            </a:r>
          </a:p>
        </p:txBody>
      </p:sp>
    </p:spTree>
    <p:extLst>
      <p:ext uri="{BB962C8B-B14F-4D97-AF65-F5344CB8AC3E}">
        <p14:creationId xmlns:p14="http://schemas.microsoft.com/office/powerpoint/2010/main" val="39157009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201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So what does this mean for 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my customers/my team/me?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744710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86990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CAPTIVE AUDIENCE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7410" name="Picture 2" descr="ARTICLE_02_Image_03">
            <a:extLst>
              <a:ext uri="{FF2B5EF4-FFF2-40B4-BE49-F238E27FC236}">
                <a16:creationId xmlns:a16="http://schemas.microsoft.com/office/drawing/2014/main" id="{520AD2BB-1798-40BE-9FC5-6F95B8BA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1" y="3949810"/>
            <a:ext cx="11259817" cy="41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89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92628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REAL CAPTIVE AUDIENCE?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242" name="Picture 2" descr="ARTICLE_02_Image_02">
            <a:extLst>
              <a:ext uri="{FF2B5EF4-FFF2-40B4-BE49-F238E27FC236}">
                <a16:creationId xmlns:a16="http://schemas.microsoft.com/office/drawing/2014/main" id="{C07D2C27-7461-44AF-B4EB-DAB5C135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087596"/>
            <a:ext cx="8001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88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Simple/Tedious/Repetitive Tasks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for Internal Systems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6858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AUTOMATION SAVES MONEY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8434" name="Picture 2" descr="Image result for chatbot saving money">
            <a:extLst>
              <a:ext uri="{FF2B5EF4-FFF2-40B4-BE49-F238E27FC236}">
                <a16:creationId xmlns:a16="http://schemas.microsoft.com/office/drawing/2014/main" id="{552EAFB1-3D2D-4FBA-8869-815A2C6F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71" y="2357437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457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9677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FAST TO DELIVER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4" descr="Image result for chatfuel example screenshots">
            <a:extLst>
              <a:ext uri="{FF2B5EF4-FFF2-40B4-BE49-F238E27FC236}">
                <a16:creationId xmlns:a16="http://schemas.microsoft.com/office/drawing/2014/main" id="{92517280-6F60-40D2-8A35-CC5A7F3D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65" y="1738705"/>
            <a:ext cx="7430835" cy="62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SaaS providers can have bots online in minutes</a:t>
            </a:r>
          </a:p>
        </p:txBody>
      </p:sp>
    </p:spTree>
    <p:extLst>
      <p:ext uri="{BB962C8B-B14F-4D97-AF65-F5344CB8AC3E}">
        <p14:creationId xmlns:p14="http://schemas.microsoft.com/office/powerpoint/2010/main" val="15620305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9729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UBER-PERSONALISATION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Social Profile + CRM = targeted offering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2D326-C363-4946-A7F3-9D474EBA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94" y="1715844"/>
            <a:ext cx="7252906" cy="64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48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482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INCREASED RETENTION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10% Improvement in retention with messaging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26% Abandon after first use with no messaging</a:t>
            </a:r>
          </a:p>
        </p:txBody>
      </p:sp>
      <p:pic>
        <p:nvPicPr>
          <p:cNvPr id="29698" name="Picture 2" descr="In-App-Messaging-User-Retention.jpg">
            <a:extLst>
              <a:ext uri="{FF2B5EF4-FFF2-40B4-BE49-F238E27FC236}">
                <a16:creationId xmlns:a16="http://schemas.microsoft.com/office/drawing/2014/main" id="{58D41F13-0C40-46A9-BD4D-330AF3EB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74" y="2670882"/>
            <a:ext cx="6911583" cy="43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908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10993873" cy="523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Software Engineer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Thales Australia – Software Systems Architect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Satalyst – Chief Technology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Stuck – Chief Troublemaking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Boundlss – Head of Engineering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PhD Candidate - UWA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System Architect – WAMbot (DARPA Challenge)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272911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PROFESSIONAL EXPERIENCE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ED87AF4-01C4-4E7D-8C9D-4693B1427B8D}"/>
              </a:ext>
            </a:extLst>
          </p:cNvPr>
          <p:cNvSpPr/>
          <p:nvPr/>
        </p:nvSpPr>
        <p:spPr>
          <a:xfrm>
            <a:off x="1269108" y="7051574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OUR AIM">
            <a:extLst>
              <a:ext uri="{FF2B5EF4-FFF2-40B4-BE49-F238E27FC236}">
                <a16:creationId xmlns:a16="http://schemas.microsoft.com/office/drawing/2014/main" id="{393272F3-0768-4D78-B541-CCB6D91E4FE0}"/>
              </a:ext>
            </a:extLst>
          </p:cNvPr>
          <p:cNvSpPr txBox="1"/>
          <p:nvPr/>
        </p:nvSpPr>
        <p:spPr>
          <a:xfrm>
            <a:off x="1265577" y="6696651"/>
            <a:ext cx="228027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ACADEMIC EXPERIENCE</a:t>
            </a:r>
            <a:endParaRPr dirty="0"/>
          </a:p>
        </p:txBody>
      </p:sp>
      <p:sp>
        <p:nvSpPr>
          <p:cNvPr id="10" name="Encourage &amp; Reward">
            <a:extLst>
              <a:ext uri="{FF2B5EF4-FFF2-40B4-BE49-F238E27FC236}">
                <a16:creationId xmlns:a16="http://schemas.microsoft.com/office/drawing/2014/main" id="{C39946F9-D29B-4244-9167-5DD63490C4FF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Aidan Morgan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770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INTEGRATION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9462" name="Picture 6" descr="Image result for chatbot integration">
            <a:extLst>
              <a:ext uri="{FF2B5EF4-FFF2-40B4-BE49-F238E27FC236}">
                <a16:creationId xmlns:a16="http://schemas.microsoft.com/office/drawing/2014/main" id="{0E67A296-5855-46C1-91D8-2C6A44DC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18" y="3688532"/>
            <a:ext cx="11300564" cy="60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0956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LETS BUILD A BOT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2727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TIPS &amp; TRICKS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180975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000/1*MKLzDC_MxSX4J-KEQjKn6g.png">
            <a:extLst>
              <a:ext uri="{FF2B5EF4-FFF2-40B4-BE49-F238E27FC236}">
                <a16:creationId xmlns:a16="http://schemas.microsoft.com/office/drawing/2014/main" id="{60C45401-1C5E-489F-A76A-2F287DA9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898"/>
            <a:ext cx="12816879" cy="82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375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0879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PERSONALITY / VOICE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Personas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a Personality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2" name="Picture 2" descr="https://cdn-images-1.medium.com/max/800/0*QOBHilZkGa6yAye6.">
            <a:extLst>
              <a:ext uri="{FF2B5EF4-FFF2-40B4-BE49-F238E27FC236}">
                <a16:creationId xmlns:a16="http://schemas.microsoft.com/office/drawing/2014/main" id="{E09B77FF-A907-4CA9-91B8-BE6CF7B0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93" y="2156803"/>
            <a:ext cx="6056207" cy="54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0920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2577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BOUNDLSS’ BOT - ALEX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5293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Casual &amp; funny (but respectful)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Teasing &amp; flirty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Understanding and confident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Fun to hang out with, takes too many selfies for Instagram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79281-61F4-4FAB-A5E2-4B643ED2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33" y="2720474"/>
            <a:ext cx="6894604" cy="42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0126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46782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DEAL WITH “SMALL TALK”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Most users start a conversation with ‘hi’ or ‘hello’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12% of users ask to be told a joke.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A lot of users also say rude things…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F6E9C9-AD38-47B7-98B3-5E396F81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212" y="2667000"/>
            <a:ext cx="1952625" cy="2190750"/>
          </a:xfrm>
          <a:prstGeom prst="rect">
            <a:avLst/>
          </a:prstGeom>
        </p:spPr>
      </p:pic>
      <p:pic>
        <p:nvPicPr>
          <p:cNvPr id="13" name="Picture 4" descr="https://cdn-images-1.medium.com/max/800/1*aCeZps-yYI8a7S7dAxsXgA.png">
            <a:extLst>
              <a:ext uri="{FF2B5EF4-FFF2-40B4-BE49-F238E27FC236}">
                <a16:creationId xmlns:a16="http://schemas.microsoft.com/office/drawing/2014/main" id="{617B24D3-2011-46E1-8F8F-52F26127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72" y="5431687"/>
            <a:ext cx="4286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200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b="1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b="1" dirty="0">
                <a:solidFill>
                  <a:srgbClr val="193ACD"/>
                </a:solidFill>
                <a:latin typeface="Georgia"/>
                <a:sym typeface="Georgia"/>
              </a:rPr>
              <a:t>NLP is a “nice to have” feature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Plan the User’s Journey</a:t>
            </a:r>
          </a:p>
        </p:txBody>
      </p:sp>
      <p:pic>
        <p:nvPicPr>
          <p:cNvPr id="14" name="Picture 4" descr="https://cdn-images-1.medium.com/max/1000/1*EMMNK3SHIgYXyo82ZBBDSg.png">
            <a:extLst>
              <a:ext uri="{FF2B5EF4-FFF2-40B4-BE49-F238E27FC236}">
                <a16:creationId xmlns:a16="http://schemas.microsoft.com/office/drawing/2014/main" id="{58122B67-644D-43B6-BEA5-4F68B0AA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63" y="3297645"/>
            <a:ext cx="7536737" cy="31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776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6396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GUILLERMO GETTE - /TODO SLACK APP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11110654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i="1" dirty="0"/>
          </a:p>
          <a:p>
            <a:pPr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i="1" dirty="0"/>
              <a:t>“I was putting so much effort on making it “conversational” and actually a few helps and hints was much easier and effective than spending hours on getting the models right.”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687693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jpeg" descr="pasted-image.jpeg">
            <a:extLst>
              <a:ext uri="{FF2B5EF4-FFF2-40B4-BE49-F238E27FC236}">
                <a16:creationId xmlns:a16="http://schemas.microsoft.com/office/drawing/2014/main" id="{DDAAC88D-B927-4A8B-95C1-341DAC9BC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3078" t="5038" r="1687" b="3352"/>
          <a:stretch>
            <a:fillRect/>
          </a:stretch>
        </p:blipFill>
        <p:spPr>
          <a:xfrm>
            <a:off x="1493412" y="821227"/>
            <a:ext cx="8949581" cy="547556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onomous Cars">
            <a:extLst>
              <a:ext uri="{FF2B5EF4-FFF2-40B4-BE49-F238E27FC236}">
                <a16:creationId xmlns:a16="http://schemas.microsoft.com/office/drawing/2014/main" id="{6BC3CA03-1B5E-4789-8305-947ADCA31D78}"/>
              </a:ext>
            </a:extLst>
          </p:cNvPr>
          <p:cNvSpPr txBox="1"/>
          <p:nvPr/>
        </p:nvSpPr>
        <p:spPr>
          <a:xfrm>
            <a:off x="1270000" y="757287"/>
            <a:ext cx="3195489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Autonomous Cars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0E674746-59B5-4875-81B4-66A2C846D079}"/>
              </a:ext>
            </a:extLst>
          </p:cNvPr>
          <p:cNvSpPr txBox="1">
            <a:spLocks/>
          </p:cNvSpPr>
          <p:nvPr/>
        </p:nvSpPr>
        <p:spPr>
          <a:xfrm>
            <a:off x="6096000" y="9283699"/>
            <a:ext cx="7620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3B66F35-387C-4952-8E6A-539C399E9FFB}"/>
              </a:ext>
            </a:extLst>
          </p:cNvPr>
          <p:cNvSpPr/>
          <p:nvPr/>
        </p:nvSpPr>
        <p:spPr>
          <a:xfrm>
            <a:off x="1270000" y="7051506"/>
            <a:ext cx="9049647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FROM POWER STEERING TO DRIVERLESS CARS: MULTI STAGE STRATEGY">
            <a:extLst>
              <a:ext uri="{FF2B5EF4-FFF2-40B4-BE49-F238E27FC236}">
                <a16:creationId xmlns:a16="http://schemas.microsoft.com/office/drawing/2014/main" id="{3D296B33-11FF-4A5E-A2B8-0BF4232E6B40}"/>
              </a:ext>
            </a:extLst>
          </p:cNvPr>
          <p:cNvSpPr txBox="1"/>
          <p:nvPr/>
        </p:nvSpPr>
        <p:spPr>
          <a:xfrm>
            <a:off x="1270000" y="6692462"/>
            <a:ext cx="8833662" cy="28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/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FROM POWER STEERING TO DRIVERLESS CARS: MULTI STAGE STRATEGY</a:t>
            </a:r>
          </a:p>
        </p:txBody>
      </p:sp>
      <p:sp>
        <p:nvSpPr>
          <p:cNvPr id="7" name="Level 1: single task e.g. assisted parking.…">
            <a:extLst>
              <a:ext uri="{FF2B5EF4-FFF2-40B4-BE49-F238E27FC236}">
                <a16:creationId xmlns:a16="http://schemas.microsoft.com/office/drawing/2014/main" id="{97F5F002-7E6B-47FF-9FE4-83E6F9DE90AD}"/>
              </a:ext>
            </a:extLst>
          </p:cNvPr>
          <p:cNvSpPr txBox="1"/>
          <p:nvPr/>
        </p:nvSpPr>
        <p:spPr>
          <a:xfrm>
            <a:off x="1270000" y="7149016"/>
            <a:ext cx="9396356" cy="208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1: single task e.g. assisted parking.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2: multiple automated tasks, human monitoring.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3: automation in structured environments e.g freeways.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4: near full automation  except in severe conditions.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5: full automation, no human required.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EDC6114E-AF02-4A57-B218-D88912942969}"/>
              </a:ext>
            </a:extLst>
          </p:cNvPr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39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80089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ack-Stretch.png" descr="Back-Stre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243" y="1246748"/>
            <a:ext cx="4060348" cy="7222004"/>
          </a:xfrm>
          <a:prstGeom prst="rect">
            <a:avLst/>
          </a:prstGeom>
          <a:ln>
            <a:solidFill>
              <a:srgbClr val="DDDDDD"/>
            </a:solidFill>
            <a:miter lim="400000"/>
          </a:ln>
          <a:effectLst>
            <a:outerShdw blurRad="88900" dist="25400" dir="3600000" rotWithShape="0">
              <a:srgbClr val="A7A7A7">
                <a:alpha val="76605"/>
              </a:srgbClr>
            </a:outerShdw>
          </a:effectLst>
        </p:spPr>
      </p:pic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5023635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Our aim is to </a:t>
            </a:r>
            <a:br>
              <a:rPr dirty="0"/>
            </a:br>
            <a:r>
              <a:rPr dirty="0"/>
              <a:t>substantially improves the health &amp; wellbeing of millions </a:t>
            </a:r>
            <a:br>
              <a:rPr dirty="0"/>
            </a:br>
            <a:r>
              <a:rPr dirty="0"/>
              <a:t>of people.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430407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AIM</a:t>
            </a:r>
            <a:endParaRPr dirty="0"/>
          </a:p>
        </p:txBody>
      </p:sp>
      <p:sp>
        <p:nvSpPr>
          <p:cNvPr id="8" name="Encourage &amp; Reward">
            <a:extLst>
              <a:ext uri="{FF2B5EF4-FFF2-40B4-BE49-F238E27FC236}">
                <a16:creationId xmlns:a16="http://schemas.microsoft.com/office/drawing/2014/main" id="{B68C6B9A-0F14-48F5-91C4-D7379D94FDCE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7314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variety in responses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Not everything has to be text!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23554" name="Picture 2" descr="Image result for chatbot response variety">
            <a:extLst>
              <a:ext uri="{FF2B5EF4-FFF2-40B4-BE49-F238E27FC236}">
                <a16:creationId xmlns:a16="http://schemas.microsoft.com/office/drawing/2014/main" id="{7967FCD7-E963-47F5-B3CC-2068FC39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3" y="3345558"/>
            <a:ext cx="6984487" cy="30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662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930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CHALLENGES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6" y="3606800"/>
            <a:ext cx="8931125" cy="664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Not all interactions are conversations!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How do users find your bot?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High abandonment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Platforms are innovating quickly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293575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397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THANKYOU!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sz="4400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E: aidan.morgan@boundlss.com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T: @</a:t>
            </a:r>
            <a:r>
              <a:rPr kumimoji="0" lang="en-A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aidanjmorgan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34180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Health Assistant"/>
          <p:cNvSpPr txBox="1"/>
          <p:nvPr/>
        </p:nvSpPr>
        <p:spPr>
          <a:xfrm>
            <a:off x="1272486" y="754070"/>
            <a:ext cx="101855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32" name="Blended human-AI health &amp; wellness assistant."/>
          <p:cNvSpPr txBox="1"/>
          <p:nvPr/>
        </p:nvSpPr>
        <p:spPr>
          <a:xfrm>
            <a:off x="1272486" y="2085497"/>
            <a:ext cx="5318137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Blended human-AI health &amp; wellness assistant. 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4" name="Line"/>
          <p:cNvSpPr/>
          <p:nvPr/>
        </p:nvSpPr>
        <p:spPr>
          <a:xfrm>
            <a:off x="1274254" y="1954109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5" name="HUMAN-AI HEALTH BOT"/>
          <p:cNvSpPr txBox="1"/>
          <p:nvPr/>
        </p:nvSpPr>
        <p:spPr>
          <a:xfrm>
            <a:off x="1275146" y="1592953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HUMAN-AI HEALTH BOT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7028990" y="2286309"/>
            <a:ext cx="4676257" cy="2011375"/>
            <a:chOff x="0" y="0"/>
            <a:chExt cx="4676256" cy="2011373"/>
          </a:xfrm>
        </p:grpSpPr>
        <p:pic>
          <p:nvPicPr>
            <p:cNvPr id="236" name="Lloyd.png" descr="Lloy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610" t="18925" r="5610" b="31039"/>
            <a:stretch>
              <a:fillRect/>
            </a:stretch>
          </p:blipFill>
          <p:spPr>
            <a:xfrm>
              <a:off x="2669780" y="0"/>
              <a:ext cx="2006477" cy="2011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s.jpg" descr="images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638" t="14148" r="11638" b="14148"/>
            <a:stretch>
              <a:fillRect/>
            </a:stretch>
          </p:blipFill>
          <p:spPr>
            <a:xfrm>
              <a:off x="0" y="98623"/>
              <a:ext cx="1941215" cy="1814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+"/>
            <p:cNvSpPr txBox="1"/>
            <p:nvPr/>
          </p:nvSpPr>
          <p:spPr>
            <a:xfrm>
              <a:off x="1941487" y="574278"/>
              <a:ext cx="484337" cy="862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>
                <a:defRPr sz="5000" b="1">
                  <a:solidFill>
                    <a:srgbClr val="C9604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1" name="apple-watch-gold-edition.png" descr="apple-watch-gold-edition.png">
            <a:extLst>
              <a:ext uri="{FF2B5EF4-FFF2-40B4-BE49-F238E27FC236}">
                <a16:creationId xmlns:a16="http://schemas.microsoft.com/office/drawing/2014/main" id="{389B51AC-6EDC-4E00-B5F2-1B3036F1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1378" y="5218899"/>
            <a:ext cx="4011151" cy="3001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250+ wearables, biosensors &amp; health apps.">
            <a:extLst>
              <a:ext uri="{FF2B5EF4-FFF2-40B4-BE49-F238E27FC236}">
                <a16:creationId xmlns:a16="http://schemas.microsoft.com/office/drawing/2014/main" id="{8D0A5538-6361-49EF-A81F-2AF4FD789A8A}"/>
              </a:ext>
            </a:extLst>
          </p:cNvPr>
          <p:cNvSpPr txBox="1"/>
          <p:nvPr/>
        </p:nvSpPr>
        <p:spPr>
          <a:xfrm>
            <a:off x="1283418" y="5843314"/>
            <a:ext cx="454212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250+ wearables, biosensors &amp; health apps.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492518C8-D7F7-4880-BE03-644DEF85AE51}"/>
              </a:ext>
            </a:extLst>
          </p:cNvPr>
          <p:cNvSpPr/>
          <p:nvPr/>
        </p:nvSpPr>
        <p:spPr>
          <a:xfrm>
            <a:off x="1272486" y="5734647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" name="REAL TIME HEALTH &amp; ACTIVITY DATA">
            <a:extLst>
              <a:ext uri="{FF2B5EF4-FFF2-40B4-BE49-F238E27FC236}">
                <a16:creationId xmlns:a16="http://schemas.microsoft.com/office/drawing/2014/main" id="{78321A15-9818-44EB-9423-42D93419A84F}"/>
              </a:ext>
            </a:extLst>
          </p:cNvPr>
          <p:cNvSpPr txBox="1"/>
          <p:nvPr/>
        </p:nvSpPr>
        <p:spPr>
          <a:xfrm>
            <a:off x="1273378" y="5373491"/>
            <a:ext cx="3370337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REAL TIME HEALTH &amp; ACTIVITY DATA</a:t>
            </a:r>
          </a:p>
        </p:txBody>
      </p:sp>
      <p:sp>
        <p:nvSpPr>
          <p:cNvPr id="15" name="Encourage &amp; Reward">
            <a:extLst>
              <a:ext uri="{FF2B5EF4-FFF2-40B4-BE49-F238E27FC236}">
                <a16:creationId xmlns:a16="http://schemas.microsoft.com/office/drawing/2014/main" id="{036D39D0-ED95-4468-87CA-8AD91B7FEE5B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moothie V2.png" descr="Smoothie 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647" y="136079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pic>
        <p:nvPicPr>
          <p:cNvPr id="252" name="12-Reward-A.png" descr="12-Reward-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2382" y="1920194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  <a:effectLst>
            <a:outerShdw blurRad="50800" dist="38664" dir="2828855" rotWithShape="0">
              <a:srgbClr val="535353">
                <a:alpha val="50000"/>
              </a:srgbClr>
            </a:outerShdw>
          </a:effectLst>
        </p:spPr>
      </p:pic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  <p:sp>
        <p:nvSpPr>
          <p:cNvPr id="254" name="Recipes"/>
          <p:cNvSpPr txBox="1"/>
          <p:nvPr/>
        </p:nvSpPr>
        <p:spPr>
          <a:xfrm>
            <a:off x="5528543" y="7810177"/>
            <a:ext cx="153250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Recipes 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6" name="Rewards"/>
          <p:cNvSpPr txBox="1"/>
          <p:nvPr/>
        </p:nvSpPr>
        <p:spPr>
          <a:xfrm>
            <a:off x="7272572" y="8375386"/>
            <a:ext cx="12041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Rewards </a:t>
            </a:r>
          </a:p>
        </p:txBody>
      </p:sp>
      <p:sp>
        <p:nvSpPr>
          <p:cNvPr id="257" name="Classes"/>
          <p:cNvSpPr txBox="1"/>
          <p:nvPr/>
        </p:nvSpPr>
        <p:spPr>
          <a:xfrm>
            <a:off x="8925493" y="8871635"/>
            <a:ext cx="153250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Classes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59" name="Yoga.png" descr="Yog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4184" y="247615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3500" dirty="0"/>
              <a:t>Encourage and reward healthy lifestyles: discounts on premiums &amp;</a:t>
            </a:r>
            <a:br>
              <a:rPr sz="3500" dirty="0"/>
            </a:br>
            <a:r>
              <a:rPr sz="3500" dirty="0"/>
              <a:t>health services.</a:t>
            </a:r>
            <a:r>
              <a:rPr dirty="0"/>
              <a:t> 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706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HUMAN-AI HEALTH BOT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Background</a:t>
            </a:r>
            <a:endParaRPr dirty="0"/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9281854" cy="560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What are chatbots?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Why now?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Opportunities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Build a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Tips for building your own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dirty="0"/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07160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OVERVIEW</a:t>
            </a:r>
            <a:endParaRPr dirty="0"/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537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WHAT ARE CHATBOTS</a:t>
            </a:r>
            <a:endParaRPr dirty="0">
              <a:solidFill>
                <a:schemeClr val="bg1"/>
              </a:solidFill>
            </a:endParaRPr>
          </a:p>
          <a:p>
            <a:pPr algn="l" defTabSz="457200">
              <a:spcBef>
                <a:spcPts val="1200"/>
              </a:spcBef>
              <a:defRPr sz="3000"/>
            </a:pPr>
            <a:r>
              <a:rPr lang="en-AU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What are we even talking about?</a:t>
            </a:r>
            <a:endParaRPr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20788F2-B0C5-4059-A2C5-25EFC2BB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012"/>
            <a:ext cx="12954000" cy="72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496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977</Words>
  <Application>Microsoft Office PowerPoint</Application>
  <PresentationFormat>Custom</PresentationFormat>
  <Paragraphs>305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Georgia</vt:lpstr>
      <vt:lpstr>Gill Sans</vt:lpstr>
      <vt:lpstr>Gill Sans Light</vt:lpstr>
      <vt:lpstr>Gill Sans SemiBold</vt:lpstr>
      <vt:lpstr>Helvetica</vt:lpstr>
      <vt:lpstr>Helvetica Neue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Morgan</dc:creator>
  <cp:lastModifiedBy>Aidan Morgan</cp:lastModifiedBy>
  <cp:revision>42</cp:revision>
  <dcterms:modified xsi:type="dcterms:W3CDTF">2017-08-03T14:45:06Z</dcterms:modified>
</cp:coreProperties>
</file>